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57" r:id="rId3"/>
    <p:sldId id="258" r:id="rId4"/>
    <p:sldId id="514" r:id="rId5"/>
    <p:sldId id="515" r:id="rId6"/>
    <p:sldId id="516" r:id="rId7"/>
    <p:sldId id="517" r:id="rId8"/>
    <p:sldId id="518" r:id="rId9"/>
    <p:sldId id="519" r:id="rId10"/>
    <p:sldId id="520"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51" r:id="rId42"/>
    <p:sldId id="552" r:id="rId43"/>
    <p:sldId id="553" r:id="rId44"/>
    <p:sldId id="554" r:id="rId45"/>
    <p:sldId id="555" r:id="rId46"/>
    <p:sldId id="556" r:id="rId47"/>
    <p:sldId id="557" r:id="rId48"/>
    <p:sldId id="558" r:id="rId49"/>
    <p:sldId id="559" r:id="rId50"/>
    <p:sldId id="560" r:id="rId51"/>
    <p:sldId id="561" r:id="rId52"/>
    <p:sldId id="562" r:id="rId53"/>
    <p:sldId id="563" r:id="rId54"/>
    <p:sldId id="567" r:id="rId55"/>
    <p:sldId id="568" r:id="rId56"/>
    <p:sldId id="569" r:id="rId57"/>
    <p:sldId id="570" r:id="rId58"/>
    <p:sldId id="571" r:id="rId59"/>
    <p:sldId id="565" r:id="rId60"/>
    <p:sldId id="260" r:id="rId61"/>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40"/>
    <p:restoredTop sz="94626"/>
  </p:normalViewPr>
  <p:slideViewPr>
    <p:cSldViewPr>
      <p:cViewPr varScale="1">
        <p:scale>
          <a:sx n="114" d="100"/>
          <a:sy n="114" d="100"/>
        </p:scale>
        <p:origin x="168" y="320"/>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9/7/21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9/7/21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4112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930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4157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2603384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051" y="381000"/>
            <a:ext cx="3684463" cy="131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onsola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7"/>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21" name="Google Shape;21;p7" descr="bioinformatics.ca-logo-white-text.png"/>
          <p:cNvPicPr preferRelativeResize="0"/>
          <p:nvPr/>
        </p:nvPicPr>
        <p:blipFill rotWithShape="1">
          <a:blip r:embed="rId2">
            <a:alphaModFix/>
          </a:blip>
          <a:srcRect/>
          <a:stretch/>
        </p:blipFill>
        <p:spPr>
          <a:xfrm>
            <a:off x="76200" y="1656599"/>
            <a:ext cx="1729740" cy="727826"/>
          </a:xfrm>
          <a:prstGeom prst="rect">
            <a:avLst/>
          </a:prstGeom>
          <a:noFill/>
          <a:ln>
            <a:noFill/>
          </a:ln>
        </p:spPr>
      </p:pic>
    </p:spTree>
    <p:extLst>
      <p:ext uri="{BB962C8B-B14F-4D97-AF65-F5344CB8AC3E}">
        <p14:creationId xmlns:p14="http://schemas.microsoft.com/office/powerpoint/2010/main" val="357709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8"/>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29676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2489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RNA: 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err="1">
                <a:solidFill>
                  <a:schemeClr val="bg1"/>
                </a:solidFill>
                <a:cs typeface="Arial" charset="0"/>
              </a:rPr>
              <a:t>bioinformatics.ca</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p:nvPr/>
        </p:nvSpPr>
        <p:spPr>
          <a:xfrm>
            <a:off x="931221" y="2489451"/>
            <a:ext cx="10294920" cy="1447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9A3334"/>
              </a:buClr>
              <a:buSzPts val="4400"/>
              <a:buFont typeface="Verdana"/>
              <a:buNone/>
            </a:pPr>
            <a:r>
              <a:rPr lang="en-US" sz="4400" b="0" i="0" u="none" strike="noStrike" cap="none">
                <a:solidFill>
                  <a:srgbClr val="9A3334"/>
                </a:solidFill>
                <a:latin typeface="Verdana"/>
                <a:ea typeface="Verdana"/>
                <a:cs typeface="Verdana"/>
                <a:sym typeface="Verdana"/>
              </a:rPr>
              <a:t>Canadian Bioinformatics Workshops</a:t>
            </a:r>
            <a:endParaRPr/>
          </a:p>
        </p:txBody>
      </p:sp>
      <p:sp>
        <p:nvSpPr>
          <p:cNvPr id="70" name="Google Shape;70;p1"/>
          <p:cNvSpPr txBox="1"/>
          <p:nvPr/>
        </p:nvSpPr>
        <p:spPr>
          <a:xfrm>
            <a:off x="2058889" y="3719450"/>
            <a:ext cx="8039584" cy="192722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Verdana"/>
                <a:ea typeface="Verdana"/>
                <a:cs typeface="Verdana"/>
                <a:sym typeface="Verdana"/>
              </a:rPr>
              <a:t>www.bioinformatics.ca</a:t>
            </a:r>
            <a:endParaRPr sz="2800" b="0" i="0" u="none" strike="noStrike" cap="none">
              <a:solidFill>
                <a:schemeClr val="dk1"/>
              </a:solidFill>
              <a:latin typeface="Verdana"/>
              <a:ea typeface="Verdana"/>
              <a:cs typeface="Verdana"/>
              <a:sym typeface="Verdana"/>
            </a:endParaRPr>
          </a:p>
          <a:p>
            <a:pPr marL="0" marR="0" lvl="0" indent="0" algn="ctr"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Verdana"/>
                <a:ea typeface="Verdana"/>
                <a:cs typeface="Verdana"/>
                <a:sym typeface="Verdana"/>
              </a:rPr>
              <a:t>bioinformaticsdotca.github.io</a:t>
            </a:r>
            <a:endParaRPr sz="2800" b="0" i="0" u="none" strike="noStrike" cap="none">
              <a:solidFill>
                <a:schemeClr val="dk1"/>
              </a:solidFill>
              <a:latin typeface="Verdana"/>
              <a:ea typeface="Verdana"/>
              <a:cs typeface="Verdana"/>
              <a:sym typeface="Verdana"/>
            </a:endParaRPr>
          </a:p>
        </p:txBody>
      </p:sp>
      <p:pic>
        <p:nvPicPr>
          <p:cNvPr id="71" name="Google Shape;71;p1"/>
          <p:cNvPicPr preferRelativeResize="0"/>
          <p:nvPr/>
        </p:nvPicPr>
        <p:blipFill rotWithShape="1">
          <a:blip r:embed="rId3">
            <a:alphaModFix/>
          </a:blip>
          <a:srcRect/>
          <a:stretch/>
        </p:blipFill>
        <p:spPr>
          <a:xfrm>
            <a:off x="20706545" y="5616657"/>
            <a:ext cx="243182" cy="201720"/>
          </a:xfrm>
          <a:prstGeom prst="rect">
            <a:avLst/>
          </a:prstGeom>
          <a:noFill/>
          <a:ln>
            <a:noFill/>
          </a:ln>
        </p:spPr>
      </p:pic>
      <p:pic>
        <p:nvPicPr>
          <p:cNvPr id="72" name="Google Shape;72;p1" descr="Funding and Entrance Fellowships 2020, Faculty Of Law, McGill ..."/>
          <p:cNvPicPr preferRelativeResize="0"/>
          <p:nvPr/>
        </p:nvPicPr>
        <p:blipFill rotWithShape="1">
          <a:blip r:embed="rId4">
            <a:alphaModFix/>
          </a:blip>
          <a:srcRect/>
          <a:stretch/>
        </p:blipFill>
        <p:spPr>
          <a:xfrm>
            <a:off x="10202645" y="5385065"/>
            <a:ext cx="1871856" cy="982724"/>
          </a:xfrm>
          <a:prstGeom prst="rect">
            <a:avLst/>
          </a:prstGeom>
          <a:noFill/>
          <a:ln>
            <a:noFill/>
          </a:ln>
        </p:spPr>
      </p:pic>
      <p:sp>
        <p:nvSpPr>
          <p:cNvPr id="73" name="Google Shape;73;p1"/>
          <p:cNvSpPr txBox="1"/>
          <p:nvPr/>
        </p:nvSpPr>
        <p:spPr>
          <a:xfrm>
            <a:off x="10338298" y="5471296"/>
            <a:ext cx="1307939"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0" i="0" u="none" strike="noStrike" cap="none">
                <a:solidFill>
                  <a:schemeClr val="dk1"/>
                </a:solidFill>
                <a:latin typeface="Verdana"/>
                <a:ea typeface="Verdana"/>
                <a:cs typeface="Verdana"/>
                <a:sym typeface="Verdana"/>
              </a:rPr>
              <a:t>Supported by </a:t>
            </a:r>
            <a:endParaRPr/>
          </a:p>
        </p:txBody>
      </p:sp>
    </p:spTree>
    <p:extLst>
      <p:ext uri="{BB962C8B-B14F-4D97-AF65-F5344CB8AC3E}">
        <p14:creationId xmlns:p14="http://schemas.microsoft.com/office/powerpoint/2010/main" val="425689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www.broadinstitute.org/igv/FileFormats</a:t>
            </a:r>
            <a:endParaRPr lang="en-US" sz="2000"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2500" y="2155825"/>
            <a:ext cx="19812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79118" y="2125266"/>
            <a:ext cx="25273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2" descr="Picture 1.png"/>
          <p:cNvPicPr preferRelativeResize="0"/>
          <p:nvPr/>
        </p:nvPicPr>
        <p:blipFill rotWithShape="1">
          <a:blip r:embed="rId3">
            <a:alphaModFix/>
          </a:blip>
          <a:srcRect/>
          <a:stretch/>
        </p:blipFill>
        <p:spPr>
          <a:xfrm>
            <a:off x="2822576" y="0"/>
            <a:ext cx="6518495" cy="6400800"/>
          </a:xfrm>
          <a:prstGeom prst="rect">
            <a:avLst/>
          </a:prstGeom>
          <a:noFill/>
          <a:ln>
            <a:noFill/>
          </a:ln>
        </p:spPr>
      </p:pic>
    </p:spTree>
    <p:extLst>
      <p:ext uri="{BB962C8B-B14F-4D97-AF65-F5344CB8AC3E}">
        <p14:creationId xmlns:p14="http://schemas.microsoft.com/office/powerpoint/2010/main" val="2953363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3"/>
          <p:cNvSpPr txBox="1">
            <a:spLocks noGrp="1"/>
          </p:cNvSpPr>
          <p:nvPr>
            <p:ph type="ctrTitle"/>
          </p:nvPr>
        </p:nvSpPr>
        <p:spPr>
          <a:xfrm>
            <a:off x="3048000" y="-1300203"/>
            <a:ext cx="9144000" cy="2387600"/>
          </a:xfrm>
          <a:prstGeom prst="rect">
            <a:avLst/>
          </a:prstGeom>
          <a:noFill/>
          <a:ln>
            <a:noFill/>
          </a:ln>
        </p:spPr>
        <p:txBody>
          <a:bodyPr spcFirstLastPara="1" wrap="square" lIns="91425" tIns="45700" rIns="91425" bIns="45700" anchor="b" anchorCtr="0">
            <a:normAutofit/>
          </a:bodyPr>
          <a:lstStyle/>
          <a:p>
            <a:pPr algn="r" eaLnBrk="1" hangingPunct="1"/>
            <a:r>
              <a:rPr lang="en-US" sz="2800" dirty="0">
                <a:solidFill>
                  <a:schemeClr val="bg1"/>
                </a:solidFill>
                <a:latin typeface="Calibri" charset="0"/>
                <a:cs typeface="Segoe UI" charset="0"/>
              </a:rPr>
              <a:t>Introduction to IGV: The Integrative Genomics Viewer</a:t>
            </a:r>
          </a:p>
        </p:txBody>
      </p:sp>
      <p:sp>
        <p:nvSpPr>
          <p:cNvPr id="84" name="Google Shape;84;p3"/>
          <p:cNvSpPr txBox="1">
            <a:spLocks noGrp="1"/>
          </p:cNvSpPr>
          <p:nvPr>
            <p:ph type="subTitle" idx="1"/>
          </p:nvPr>
        </p:nvSpPr>
        <p:spPr>
          <a:xfrm>
            <a:off x="3048000" y="1087397"/>
            <a:ext cx="9144000" cy="1655762"/>
          </a:xfrm>
          <a:prstGeom prst="rect">
            <a:avLst/>
          </a:prstGeom>
          <a:noFill/>
          <a:ln>
            <a:noFill/>
          </a:ln>
        </p:spPr>
        <p:txBody>
          <a:bodyPr spcFirstLastPara="1" wrap="square" lIns="91425" tIns="45700" rIns="91425" bIns="45700" anchor="t" anchorCtr="0">
            <a:normAutofit/>
          </a:bodyPr>
          <a:lstStyle/>
          <a:p>
            <a:pPr marL="0" lvl="0" indent="0" algn="r">
              <a:spcBef>
                <a:spcPts val="0"/>
              </a:spcBef>
              <a:buClr>
                <a:schemeClr val="lt1"/>
              </a:buClr>
            </a:pPr>
            <a:r>
              <a:rPr lang="en-US" sz="2000" dirty="0">
                <a:solidFill>
                  <a:schemeClr val="lt1"/>
                </a:solidFill>
              </a:rPr>
              <a:t>Emma Bell, Felicia Gomez, Obi Griffith, Malachi Griffith, Huiming Xia </a:t>
            </a:r>
          </a:p>
          <a:p>
            <a:pPr marL="0" lvl="0" indent="0" algn="r">
              <a:buClr>
                <a:schemeClr val="lt1"/>
              </a:buClr>
            </a:pPr>
            <a:r>
              <a:rPr lang="en-US" sz="2000" dirty="0">
                <a:solidFill>
                  <a:schemeClr val="lt1"/>
                </a:solidFill>
              </a:rPr>
              <a:t>RNA-Seq Analysis</a:t>
            </a:r>
            <a:endParaRPr lang="en-US" sz="2000" dirty="0"/>
          </a:p>
          <a:p>
            <a:pPr marL="0" lvl="0" indent="0" algn="r">
              <a:buClr>
                <a:schemeClr val="lt1"/>
              </a:buClr>
            </a:pPr>
            <a:r>
              <a:rPr lang="en-US" sz="2000" dirty="0">
                <a:solidFill>
                  <a:schemeClr val="lt1"/>
                </a:solidFill>
              </a:rPr>
              <a:t>Sep 8</a:t>
            </a:r>
            <a:r>
              <a:rPr lang="en-US" sz="2000" baseline="30000" dirty="0">
                <a:solidFill>
                  <a:schemeClr val="lt1"/>
                </a:solidFill>
              </a:rPr>
              <a:t>th</a:t>
            </a:r>
            <a:r>
              <a:rPr lang="en-US" sz="2000" dirty="0">
                <a:solidFill>
                  <a:schemeClr val="lt1"/>
                </a:solidFill>
              </a:rPr>
              <a:t>-10</a:t>
            </a:r>
            <a:r>
              <a:rPr lang="en-US" sz="2000" baseline="30000" dirty="0">
                <a:solidFill>
                  <a:schemeClr val="lt1"/>
                </a:solidFill>
              </a:rPr>
              <a:t>th</a:t>
            </a:r>
            <a:r>
              <a:rPr lang="en-US" sz="2000" dirty="0">
                <a:solidFill>
                  <a:schemeClr val="lt1"/>
                </a:solidFill>
              </a:rPr>
              <a:t>, 2021</a:t>
            </a:r>
            <a:endParaRPr lang="en-US" sz="2000" dirty="0"/>
          </a:p>
        </p:txBody>
      </p:sp>
      <p:sp>
        <p:nvSpPr>
          <p:cNvPr id="7" name="Rectangle 6">
            <a:extLst>
              <a:ext uri="{FF2B5EF4-FFF2-40B4-BE49-F238E27FC236}">
                <a16:creationId xmlns:a16="http://schemas.microsoft.com/office/drawing/2014/main" id="{2DBCB0E6-3B8B-7242-B96B-554C555F49BC}"/>
              </a:ext>
            </a:extLst>
          </p:cNvPr>
          <p:cNvSpPr/>
          <p:nvPr/>
        </p:nvSpPr>
        <p:spPr>
          <a:xfrm>
            <a:off x="0" y="2492896"/>
            <a:ext cx="12192000" cy="38862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8" name="Picture 7" descr="Screen Shot 2015-11-13 at 10.21.07 PM.png">
            <a:extLst>
              <a:ext uri="{FF2B5EF4-FFF2-40B4-BE49-F238E27FC236}">
                <a16:creationId xmlns:a16="http://schemas.microsoft.com/office/drawing/2014/main" id="{61F1B84E-4F62-7A46-A588-11B6180FC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9" name="Picture 8">
            <a:extLst>
              <a:ext uri="{FF2B5EF4-FFF2-40B4-BE49-F238E27FC236}">
                <a16:creationId xmlns:a16="http://schemas.microsoft.com/office/drawing/2014/main" id="{FAFD5DA9-B5A6-BA48-B950-348FE25D2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Tree>
    <p:extLst>
      <p:ext uri="{BB962C8B-B14F-4D97-AF65-F5344CB8AC3E}">
        <p14:creationId xmlns:p14="http://schemas.microsoft.com/office/powerpoint/2010/main" val="2034499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408540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971109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391687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4294761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1529316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3339800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
        <p:nvSpPr>
          <p:cNvPr id="9" name="Google Shape;100;p5">
            <a:extLst>
              <a:ext uri="{FF2B5EF4-FFF2-40B4-BE49-F238E27FC236}">
                <a16:creationId xmlns:a16="http://schemas.microsoft.com/office/drawing/2014/main" id="{DE9A1039-4F3D-C046-A786-A52370725FFE}"/>
              </a:ext>
            </a:extLst>
          </p:cNvPr>
          <p:cNvSpPr txBox="1"/>
          <p:nvPr/>
        </p:nvSpPr>
        <p:spPr>
          <a:xfrm>
            <a:off x="794951" y="3448906"/>
            <a:ext cx="106020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Verdana"/>
                <a:ea typeface="Verdana"/>
                <a:cs typeface="Verdana"/>
                <a:sym typeface="Verdana"/>
              </a:rPr>
              <a:t>Workshop Sponsors:</a:t>
            </a:r>
            <a:endParaRPr dirty="0"/>
          </a:p>
        </p:txBody>
      </p:sp>
      <p:pic>
        <p:nvPicPr>
          <p:cNvPr id="10" name="Picture 2">
            <a:extLst>
              <a:ext uri="{FF2B5EF4-FFF2-40B4-BE49-F238E27FC236}">
                <a16:creationId xmlns:a16="http://schemas.microsoft.com/office/drawing/2014/main" id="{60BEC382-208D-4242-BEFC-213C3881E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395" y="4199772"/>
            <a:ext cx="1719035" cy="1621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CD76309B-41F8-E947-B613-FBBBBBC2F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3506" y="4234674"/>
            <a:ext cx="1895957" cy="13754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D87F5E99-62E6-7A47-ADD0-EA5D6416CE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9003" y="3501184"/>
            <a:ext cx="3764337" cy="13754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a:extLst>
              <a:ext uri="{FF2B5EF4-FFF2-40B4-BE49-F238E27FC236}">
                <a16:creationId xmlns:a16="http://schemas.microsoft.com/office/drawing/2014/main" id="{063B3298-B5A4-FB49-B548-71BED284F8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96" y="4057148"/>
            <a:ext cx="2275780" cy="648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D7BB5704-7FDF-C14A-8959-040211320B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33308" y="4644230"/>
            <a:ext cx="2420492" cy="16107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a:extLst>
              <a:ext uri="{FF2B5EF4-FFF2-40B4-BE49-F238E27FC236}">
                <a16:creationId xmlns:a16="http://schemas.microsoft.com/office/drawing/2014/main" id="{9B14FCCE-107C-574E-AE22-6F4B1F2AA9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7903" y="4898276"/>
            <a:ext cx="1475294" cy="142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35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10129</TotalTime>
  <Words>3179</Words>
  <Application>Microsoft Macintosh PowerPoint</Application>
  <PresentationFormat>Widescreen</PresentationFormat>
  <Paragraphs>404</Paragraphs>
  <Slides>60</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Segoe UI</vt:lpstr>
      <vt:lpstr>Arial</vt:lpstr>
      <vt:lpstr>Calibri</vt:lpstr>
      <vt:lpstr>Consolas</vt:lpstr>
      <vt:lpstr>Verdana</vt:lpstr>
      <vt:lpstr>Office Theme</vt:lpstr>
      <vt:lpstr>PowerPoint Presentation</vt:lpstr>
      <vt:lpstr>PowerPoint Presentation</vt:lpstr>
      <vt:lpstr>Introduction to IGV: The Integrative Genomics Viewer</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Xia, Huiming</cp:lastModifiedBy>
  <cp:revision>674</cp:revision>
  <dcterms:created xsi:type="dcterms:W3CDTF">2011-11-14T19:50:16Z</dcterms:created>
  <dcterms:modified xsi:type="dcterms:W3CDTF">2021-09-07T15:21:16Z</dcterms:modified>
</cp:coreProperties>
</file>